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57" r:id="rId4"/>
    <p:sldId id="258" r:id="rId5"/>
    <p:sldId id="277" r:id="rId6"/>
    <p:sldId id="269" r:id="rId7"/>
    <p:sldId id="262" r:id="rId8"/>
    <p:sldId id="270" r:id="rId9"/>
    <p:sldId id="263" r:id="rId10"/>
    <p:sldId id="259" r:id="rId11"/>
    <p:sldId id="267" r:id="rId12"/>
    <p:sldId id="271" r:id="rId13"/>
    <p:sldId id="272" r:id="rId14"/>
    <p:sldId id="278" r:id="rId15"/>
    <p:sldId id="279" r:id="rId16"/>
    <p:sldId id="261" r:id="rId17"/>
    <p:sldId id="280" r:id="rId18"/>
    <p:sldId id="281" r:id="rId19"/>
    <p:sldId id="265" r:id="rId20"/>
    <p:sldId id="282" r:id="rId21"/>
    <p:sldId id="266" r:id="rId22"/>
    <p:sldId id="273" r:id="rId23"/>
    <p:sldId id="274" r:id="rId24"/>
    <p:sldId id="275" r:id="rId25"/>
    <p:sldId id="268" r:id="rId26"/>
    <p:sldId id="27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  <a:srgbClr val="660033"/>
    <a:srgbClr val="800000"/>
    <a:srgbClr val="0099CC"/>
    <a:srgbClr val="CCEC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0960" autoAdjust="0"/>
  </p:normalViewPr>
  <p:slideViewPr>
    <p:cSldViewPr>
      <p:cViewPr varScale="1">
        <p:scale>
          <a:sx n="40" d="100"/>
          <a:sy n="40" d="100"/>
        </p:scale>
        <p:origin x="-7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5D0E79-1BB1-49B4-8115-38B409C7012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933825"/>
            <a:ext cx="5724525" cy="1223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372110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45815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04664"/>
            <a:ext cx="8820472" cy="1152128"/>
          </a:xfrm>
        </p:spPr>
        <p:txBody>
          <a:bodyPr/>
          <a:lstStyle/>
          <a:p>
            <a:pPr algn="ctr"/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ТБО </a:t>
            </a:r>
            <a:r>
              <a:rPr lang="uk-UA" sz="4800" dirty="0" smtClean="0"/>
              <a:t>проблема 21 века.               </a:t>
            </a:r>
            <a:br>
              <a:rPr lang="uk-UA" sz="4800" dirty="0" smtClean="0"/>
            </a:br>
            <a:endParaRPr lang="uk-UA" sz="4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4608512" cy="4248472"/>
          </a:xfrm>
        </p:spPr>
        <p:txBody>
          <a:bodyPr/>
          <a:lstStyle/>
          <a:p>
            <a:r>
              <a:rPr lang="ru-RU" dirty="0" smtClean="0"/>
              <a:t>Проект выполнен:</a:t>
            </a:r>
          </a:p>
          <a:p>
            <a:r>
              <a:rPr lang="ru-RU" dirty="0" err="1" smtClean="0"/>
              <a:t>Погадаев</a:t>
            </a:r>
            <a:r>
              <a:rPr lang="ru-RU" dirty="0" smtClean="0"/>
              <a:t> Рустам</a:t>
            </a:r>
          </a:p>
          <a:p>
            <a:r>
              <a:rPr lang="ru-RU" dirty="0" smtClean="0"/>
              <a:t>Доронина Мария</a:t>
            </a:r>
          </a:p>
          <a:p>
            <a:r>
              <a:rPr lang="ru-RU" dirty="0" smtClean="0"/>
              <a:t>Смолина Анна</a:t>
            </a:r>
          </a:p>
          <a:p>
            <a:r>
              <a:rPr lang="ru-RU" dirty="0" smtClean="0"/>
              <a:t>Степановский Игорь</a:t>
            </a:r>
          </a:p>
          <a:p>
            <a:endParaRPr lang="ru-RU" dirty="0" smtClean="0"/>
          </a:p>
          <a:p>
            <a:r>
              <a:rPr lang="ru-RU" dirty="0" smtClean="0"/>
              <a:t>Руководитель: Шихова Т. С.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683568" y="128246"/>
            <a:ext cx="795637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Продукт групповой деятельности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dirty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Выпуск листовок, буклетов с целью привлечения внимания общественности к проблеме ТБО;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Создание программы управления твёрдыми бытовыми отходами в ГО Красноуральск.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G:\DCIM\100PHOTO\SAM_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3842" y="698365"/>
            <a:ext cx="4752530" cy="3877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6978" name="Picture 2" descr="G:\DCIM\100PHOTO\SAM_0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87094" y="2317762"/>
            <a:ext cx="4791406" cy="3701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9715536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143932" cy="471490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Не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в любом месте можно устроить специально оборудованную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свалку. </a:t>
            </a:r>
            <a:r>
              <a:rPr lang="ru-RU" sz="2400" dirty="0" smtClean="0">
                <a:solidFill>
                  <a:schemeClr val="tx1"/>
                </a:solidFill>
              </a:rPr>
              <a:t>При </a:t>
            </a:r>
            <a:r>
              <a:rPr lang="ru-RU" sz="2400" dirty="0" smtClean="0">
                <a:solidFill>
                  <a:schemeClr val="tx1"/>
                </a:solidFill>
              </a:rPr>
              <a:t>этом должны </a:t>
            </a:r>
            <a:r>
              <a:rPr lang="ru-RU" sz="2400" dirty="0" smtClean="0">
                <a:solidFill>
                  <a:schemeClr val="tx1"/>
                </a:solidFill>
              </a:rPr>
              <a:t>учитываться: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роза </a:t>
            </a:r>
            <a:r>
              <a:rPr lang="ru-RU" sz="2400" dirty="0" smtClean="0"/>
              <a:t>ветров в районе свалки; </a:t>
            </a:r>
            <a:br>
              <a:rPr lang="ru-RU" sz="2400" dirty="0" smtClean="0"/>
            </a:br>
            <a:r>
              <a:rPr lang="ru-RU" sz="2400" dirty="0" smtClean="0"/>
              <a:t> расстояние </a:t>
            </a:r>
            <a:r>
              <a:rPr lang="ru-RU" sz="2400" dirty="0" smtClean="0"/>
              <a:t>от населенных пунктов, водоохранных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и  природоохранных </a:t>
            </a:r>
            <a:r>
              <a:rPr lang="ru-RU" sz="2400" dirty="0" smtClean="0"/>
              <a:t>зон; </a:t>
            </a:r>
            <a:br>
              <a:rPr lang="ru-RU" sz="2400" dirty="0" smtClean="0"/>
            </a:br>
            <a:r>
              <a:rPr lang="ru-RU" sz="2400" dirty="0" smtClean="0"/>
              <a:t> водопроницаемость </a:t>
            </a:r>
            <a:r>
              <a:rPr lang="ru-RU" sz="2400" dirty="0" smtClean="0"/>
              <a:t>грунтов; </a:t>
            </a:r>
            <a:br>
              <a:rPr lang="ru-RU" sz="2400" dirty="0" smtClean="0"/>
            </a:br>
            <a:r>
              <a:rPr lang="ru-RU" sz="2400" dirty="0" smtClean="0"/>
              <a:t> площадь </a:t>
            </a:r>
            <a:r>
              <a:rPr lang="ru-RU" sz="2400" dirty="0" smtClean="0"/>
              <a:t>территории, отводимой под свалку; </a:t>
            </a:r>
            <a:br>
              <a:rPr lang="ru-RU" sz="2400" dirty="0" smtClean="0"/>
            </a:br>
            <a:r>
              <a:rPr lang="ru-RU" sz="2400" dirty="0" smtClean="0"/>
              <a:t> расположение</a:t>
            </a:r>
            <a:r>
              <a:rPr lang="ru-RU" sz="2400" dirty="0" smtClean="0"/>
              <a:t>, удобное для подъезда </a:t>
            </a:r>
            <a:r>
              <a:rPr lang="ru-RU" sz="2400" dirty="0" smtClean="0"/>
              <a:t>транспорта</a:t>
            </a:r>
            <a:r>
              <a:rPr lang="ru-RU" sz="24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677174" cy="1000132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УТИЛИЗАЦИЯ ТБО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786842" cy="107157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НАПРАВЛЕНИЯ ПРАКТИЧЕСКОЙ ДЕЯТЕЛЬНОСТИ</a:t>
            </a:r>
            <a:r>
              <a:rPr lang="ru-RU" sz="2400" dirty="0" smtClean="0">
                <a:solidFill>
                  <a:srgbClr val="660066"/>
                </a:solidFill>
              </a:rPr>
              <a:t/>
            </a:r>
            <a:br>
              <a:rPr lang="ru-RU" sz="2400" dirty="0" smtClean="0">
                <a:solidFill>
                  <a:srgbClr val="660066"/>
                </a:solidFill>
              </a:rPr>
            </a:br>
            <a:endParaRPr lang="ru-RU" sz="2400" dirty="0">
              <a:solidFill>
                <a:srgbClr val="66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500174"/>
            <a:ext cx="8534430" cy="4714884"/>
          </a:xfrm>
        </p:spPr>
        <p:txBody>
          <a:bodyPr/>
          <a:lstStyle/>
          <a:p>
            <a:pPr algn="just"/>
            <a:r>
              <a:rPr lang="ru-RU" dirty="0" smtClean="0"/>
              <a:t>Организовать широкую просветительскую кампанию в городе по проблеме ТБО, построенную с учетом особенностей восприятия и интересов всех участвующих групп, необходимо вовлекать в эту работу СМИ (например, еженедельная  рубрика в программе «</a:t>
            </a:r>
            <a:r>
              <a:rPr lang="ru-RU" dirty="0" err="1" smtClean="0"/>
              <a:t>Красноуральский</a:t>
            </a:r>
            <a:r>
              <a:rPr lang="ru-RU" dirty="0" smtClean="0"/>
              <a:t> </a:t>
            </a:r>
            <a:r>
              <a:rPr lang="ru-RU" dirty="0" err="1" smtClean="0"/>
              <a:t>телевестник</a:t>
            </a:r>
            <a:r>
              <a:rPr lang="ru-RU" dirty="0" smtClean="0"/>
              <a:t>»), образовательные учреждения с целью повышения экологической культуры населения. </a:t>
            </a:r>
            <a:r>
              <a:rPr lang="ru-RU" b="1" dirty="0" smtClean="0"/>
              <a:t>А как это сделать спросите вы, а мы вам ответим?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286676" cy="13573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Пути повышения экологической культуры населения: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62992" cy="4737112"/>
          </a:xfrm>
        </p:spPr>
        <p:txBody>
          <a:bodyPr/>
          <a:lstStyle/>
          <a:p>
            <a:pPr algn="just"/>
            <a:r>
              <a:rPr lang="ru-RU" sz="2000" dirty="0" smtClean="0"/>
              <a:t>В – первых, </a:t>
            </a:r>
            <a:r>
              <a:rPr lang="ru-RU" sz="2000" b="1" dirty="0" smtClean="0"/>
              <a:t>информировать население</a:t>
            </a:r>
            <a:r>
              <a:rPr lang="ru-RU" sz="2000" dirty="0" smtClean="0"/>
              <a:t> по проблеме управления ТБО (рекомендуемый срок начала распространения информации о конкретном проекте, например,  по сбору вторсырья - два-три месяца до его начала или даже раньше</a:t>
            </a:r>
            <a:r>
              <a:rPr lang="ru-RU" sz="2000" dirty="0" smtClean="0"/>
              <a:t>);</a:t>
            </a:r>
          </a:p>
          <a:p>
            <a:pPr algn="just"/>
            <a:r>
              <a:rPr lang="ru-RU" sz="2000" dirty="0" smtClean="0"/>
              <a:t>Во </a:t>
            </a:r>
            <a:r>
              <a:rPr lang="ru-RU" sz="2000" dirty="0" smtClean="0"/>
              <a:t>– вторых, </a:t>
            </a:r>
            <a:r>
              <a:rPr lang="ru-RU" sz="2000" b="1" dirty="0" smtClean="0"/>
              <a:t>сформулировать чёткое  позитивное обращение</a:t>
            </a:r>
            <a:r>
              <a:rPr lang="ru-RU" sz="2000" dirty="0" smtClean="0"/>
              <a:t>, используя  средства массовой информации, листовки, буклеты  для его распространения. В  нем население должно найти ответ на вопросы: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зачем нужна вторичная переработка;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какую пользу она принесет конкретному микрорайону и его жителям;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где и когда будет собираться вторсырье;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как приготовить материалы к сбору.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Ответы должны быть ясными и краткими - особенно на вопросы "где", "когда" и "как".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858180" cy="157163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Пути повышения экологической культуры населения: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320116" cy="4379922"/>
          </a:xfrm>
        </p:spPr>
        <p:txBody>
          <a:bodyPr/>
          <a:lstStyle/>
          <a:p>
            <a:r>
              <a:rPr lang="ru-RU" dirty="0" smtClean="0"/>
              <a:t>В – третьих, участие населения в программе должно постоянно подогреваться, т.е. </a:t>
            </a:r>
            <a:r>
              <a:rPr lang="ru-RU" b="1" dirty="0" smtClean="0"/>
              <a:t>работа</a:t>
            </a:r>
            <a:r>
              <a:rPr lang="ru-RU" dirty="0" smtClean="0"/>
              <a:t> </a:t>
            </a:r>
            <a:r>
              <a:rPr lang="ru-RU" b="1" dirty="0" smtClean="0"/>
              <a:t>с общественностью должна быть непрерывной.</a:t>
            </a:r>
            <a:r>
              <a:rPr lang="ru-RU" dirty="0" smtClean="0"/>
              <a:t> Одной листовки или одноразового объявления по радио будет недостаточно для вовлечения населения. Кроме того, после какого-то периода работы с общественностью следует производить оценку проделанной работы и корректировать свою деятельность.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79712" y="1772816"/>
          <a:ext cx="5158467" cy="3454400"/>
        </p:xfrm>
        <a:graphic>
          <a:graphicData uri="http://schemas.openxmlformats.org/drawingml/2006/table">
            <a:tbl>
              <a:tblPr/>
              <a:tblGrid>
                <a:gridCol w="5158467"/>
              </a:tblGrid>
              <a:tr h="3454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Бумага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(газеты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офисная бумага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глянцевые журналы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бумага для компьютеров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картон)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Пластик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PET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(бутылки из-под газированной воды),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смешанный пластик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пенопласт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другой пластик (полиэтилен, ПВХ))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Металл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(ферромагнетики (стальные банки и т.д.), алюминий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другие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неферромагнетики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Стекло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(прозрачное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коричневое ("янтарное"), зеленое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другое (лампы, оконное и т.д.))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Растительные отходы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(листья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трава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ветки)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Деревянные	отходы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Покрышки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Другие	резиновые	отходы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Кожа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Пищевые	отходы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Неорганика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(камни, керамика)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Мелкие материалы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(проходящие через 1.5 см сетку)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Текстиль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Строительный мусор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Опасные бытовые отходы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(растворители, ядохимикаты)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Вещи, выброшенные целиком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(холодильники, телевизоры)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Остаточные материалы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(зола, ил)		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-73024" y="2183378"/>
            <a:ext cx="9217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Твердые бытовые отходы.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Таблица 1. Примеры категорий отходов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2010326"/>
            <a:ext cx="87129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ПРОГРАММА УПРАВЛЕНИЯ БЫТОВЫМИ ОТХОДАМИ. Наши предложения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86742" cy="10715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ПРОГРАММА УПРАВЛЕНИЯ ТБО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91554" cy="4594236"/>
          </a:xfrm>
        </p:spPr>
        <p:txBody>
          <a:bodyPr/>
          <a:lstStyle/>
          <a:p>
            <a:r>
              <a:rPr lang="ru-RU" b="1" dirty="0" smtClean="0"/>
              <a:t>ПРЕДЛОЖЕНИЕ   </a:t>
            </a:r>
            <a:r>
              <a:rPr lang="ru-RU" b="1" dirty="0" smtClean="0"/>
              <a:t>1. </a:t>
            </a:r>
            <a:r>
              <a:rPr lang="ru-RU" dirty="0" smtClean="0"/>
              <a:t> </a:t>
            </a:r>
            <a:r>
              <a:rPr lang="ru-RU" dirty="0" smtClean="0"/>
              <a:t>Возобновить работу пунктов приема вторичного сырья (пункты  приема стеклотары, макулатуры, ветоши).</a:t>
            </a:r>
          </a:p>
          <a:p>
            <a:r>
              <a:rPr lang="ru-RU" dirty="0" smtClean="0"/>
              <a:t>       </a:t>
            </a:r>
          </a:p>
          <a:p>
            <a:r>
              <a:rPr lang="ru-RU" b="1" dirty="0" smtClean="0"/>
              <a:t> ПРЕДЛОЖЕНИЕ </a:t>
            </a: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dirty="0" smtClean="0"/>
              <a:t>Обязать индивидуальных предпринимателей, владельцев магазинов бытовой техники осуществлять сбор использованных батареек и аккумуляторов на льготных, выгодных для них условиях.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786742" cy="5715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ПРОГРАММА УПРАВЛЕНИЯ ТБО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391554" cy="4737112"/>
          </a:xfrm>
        </p:spPr>
        <p:txBody>
          <a:bodyPr/>
          <a:lstStyle/>
          <a:p>
            <a:r>
              <a:rPr lang="ru-RU" b="1" dirty="0" smtClean="0"/>
              <a:t>ПРЕДЛОЖЕНИЕ </a:t>
            </a:r>
            <a:r>
              <a:rPr lang="ru-RU" b="1" dirty="0" smtClean="0"/>
              <a:t>3.</a:t>
            </a:r>
            <a:r>
              <a:rPr lang="ru-RU" dirty="0" smtClean="0"/>
              <a:t> </a:t>
            </a:r>
            <a:r>
              <a:rPr lang="ru-RU" dirty="0" smtClean="0"/>
              <a:t>Рассмотреть возможность использования СВЧ печей для утилизации такой категории ТБО, как бумаги (газет, офисной бумаги, бумаги для компьютеров, картона, и в особенности, глянцевых журналов</a:t>
            </a:r>
            <a:r>
              <a:rPr lang="ru-RU" dirty="0" smtClean="0"/>
              <a:t>).   </a:t>
            </a:r>
            <a:endParaRPr lang="ru-RU" dirty="0" smtClean="0"/>
          </a:p>
          <a:p>
            <a:r>
              <a:rPr lang="ru-RU" b="1" dirty="0" smtClean="0"/>
              <a:t>ПРЕДЛОЖЕНИЕ </a:t>
            </a:r>
            <a:r>
              <a:rPr lang="ru-RU" b="1" dirty="0" smtClean="0"/>
              <a:t> 4 .</a:t>
            </a:r>
            <a:r>
              <a:rPr lang="ru-RU" dirty="0" smtClean="0"/>
              <a:t>   </a:t>
            </a:r>
            <a:r>
              <a:rPr lang="ru-RU" dirty="0" smtClean="0"/>
              <a:t>Дооборудовать контейнерные площадки контейнерами для раздельного сбора </a:t>
            </a:r>
            <a:r>
              <a:rPr lang="ru-RU" dirty="0" smtClean="0"/>
              <a:t>мусора, но только после проведённой просветительской работы с населением.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899593" y="908720"/>
            <a:ext cx="7815812" cy="4949172"/>
            <a:chOff x="5227" y="4190"/>
            <a:chExt cx="6677" cy="2288"/>
          </a:xfrm>
        </p:grpSpPr>
        <p:sp>
          <p:nvSpPr>
            <p:cNvPr id="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5227" y="4190"/>
              <a:ext cx="6677" cy="22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6167" y="4232"/>
              <a:ext cx="3837" cy="2176"/>
              <a:chOff x="6472" y="4232"/>
              <a:chExt cx="3837" cy="2176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6472" y="4364"/>
                <a:ext cx="867" cy="2012"/>
                <a:chOff x="6472" y="4364"/>
                <a:chExt cx="867" cy="2012"/>
              </a:xfrm>
            </p:grpSpPr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6472" y="5322"/>
                  <a:ext cx="867" cy="1054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993300"/>
                  </a:extrusion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AutoShape 11"/>
                <p:cNvSpPr>
                  <a:spLocks noChangeArrowheads="1"/>
                </p:cNvSpPr>
                <p:nvPr/>
              </p:nvSpPr>
              <p:spPr bwMode="auto">
                <a:xfrm>
                  <a:off x="6777" y="4364"/>
                  <a:ext cx="427" cy="829"/>
                </a:xfrm>
                <a:prstGeom prst="downArrow">
                  <a:avLst>
                    <a:gd name="adj1" fmla="val 50000"/>
                    <a:gd name="adj2" fmla="val 48536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С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Т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Е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К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Л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О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7876" y="4232"/>
                <a:ext cx="896" cy="2176"/>
                <a:chOff x="7876" y="4232"/>
                <a:chExt cx="896" cy="2176"/>
              </a:xfrm>
            </p:grpSpPr>
            <p:sp>
              <p:nvSpPr>
                <p:cNvPr id="13" name="AutoShape 9"/>
                <p:cNvSpPr>
                  <a:spLocks noChangeArrowheads="1"/>
                </p:cNvSpPr>
                <p:nvPr/>
              </p:nvSpPr>
              <p:spPr bwMode="auto">
                <a:xfrm>
                  <a:off x="7876" y="5322"/>
                  <a:ext cx="896" cy="1086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993300"/>
                  </a:extrusion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AutoShape 8"/>
                <p:cNvSpPr>
                  <a:spLocks noChangeArrowheads="1"/>
                </p:cNvSpPr>
                <p:nvPr/>
              </p:nvSpPr>
              <p:spPr bwMode="auto">
                <a:xfrm>
                  <a:off x="8181" y="4232"/>
                  <a:ext cx="523" cy="1098"/>
                </a:xfrm>
                <a:prstGeom prst="downArrow">
                  <a:avLst>
                    <a:gd name="adj1" fmla="val 50000"/>
                    <a:gd name="adj2" fmla="val 56023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П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Л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А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С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Т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М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А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С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С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А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9402" y="4397"/>
                <a:ext cx="907" cy="1979"/>
                <a:chOff x="9402" y="4397"/>
                <a:chExt cx="907" cy="1979"/>
              </a:xfrm>
            </p:grpSpPr>
            <p:sp>
              <p:nvSpPr>
                <p:cNvPr id="11" name="AutoShape 6"/>
                <p:cNvSpPr>
                  <a:spLocks noChangeArrowheads="1"/>
                </p:cNvSpPr>
                <p:nvPr/>
              </p:nvSpPr>
              <p:spPr bwMode="auto">
                <a:xfrm>
                  <a:off x="9402" y="5322"/>
                  <a:ext cx="907" cy="1054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993300"/>
                  </a:extrusion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AutoShape 5"/>
                <p:cNvSpPr>
                  <a:spLocks noChangeArrowheads="1"/>
                </p:cNvSpPr>
                <p:nvPr/>
              </p:nvSpPr>
              <p:spPr bwMode="auto">
                <a:xfrm>
                  <a:off x="9768" y="4397"/>
                  <a:ext cx="380" cy="879"/>
                </a:xfrm>
                <a:prstGeom prst="downArrow">
                  <a:avLst>
                    <a:gd name="adj1" fmla="val 50000"/>
                    <a:gd name="adj2" fmla="val 57829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Б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У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М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А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Г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А</a:t>
                  </a:r>
                  <a:endPara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36" y="0"/>
            <a:ext cx="3883044" cy="2214554"/>
          </a:xfrm>
          <a:prstGeom prst="rect">
            <a:avLst/>
          </a:prstGeom>
          <a:noFill/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500298" y="785794"/>
            <a:ext cx="35815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785786" y="1643050"/>
            <a:ext cx="785818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России ежегодно образуется около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 млн. 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твердых бытовых отходов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(ТБО).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G:\DCIM\100PHOTO\SAM_0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4929222" cy="361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pic>
        <p:nvPicPr>
          <p:cNvPr id="8" name="Рисунок 7" descr="G:\DCIM\100PHOTO\SAM_02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26" y="2357430"/>
            <a:ext cx="521497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7"/>
            <a:ext cx="8072494" cy="1214445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ПРОГРАММА УПРАВЛЕНИЯ ТБО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072362" cy="4357718"/>
          </a:xfrm>
        </p:spPr>
        <p:txBody>
          <a:bodyPr/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ПРЕДЛОЖЕНИЕ 5 .</a:t>
            </a:r>
            <a:r>
              <a:rPr lang="ru-RU" dirty="0" smtClean="0"/>
              <a:t> </a:t>
            </a:r>
            <a:r>
              <a:rPr lang="ru-RU" dirty="0" smtClean="0"/>
              <a:t>Сделать традиционными экологические акции «НАШ САМЫЙ ЧИСТЫЙ ДВОР», «ЧИСТЫЙ ГОРОД – ТВОЕ СВЕТЛОЕ БУДЩЕЕ</a:t>
            </a:r>
            <a:r>
              <a:rPr lang="ru-RU" dirty="0" smtClean="0"/>
              <a:t>», сбор макулатуры в образовательных учреждениях.</a:t>
            </a:r>
          </a:p>
          <a:p>
            <a:pPr algn="just">
              <a:buNone/>
            </a:pPr>
            <a:endParaRPr lang="ru-RU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899592" y="1135197"/>
            <a:ext cx="774035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так, целью нашей работы было: привлечь внимание к проблеме бытового мусора на примере нашего города.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мы надеемся,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что это нам удалось!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508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660066"/>
                </a:solidFill>
              </a:rPr>
              <a:t>Главный эколог  ООО «Арсенал»</a:t>
            </a:r>
            <a:endParaRPr lang="ru-RU" sz="4400" dirty="0">
              <a:solidFill>
                <a:srgbClr val="660066"/>
              </a:solidFill>
            </a:endParaRPr>
          </a:p>
        </p:txBody>
      </p:sp>
      <p:pic>
        <p:nvPicPr>
          <p:cNvPr id="32770" name="Picture 2" descr="C:\Users\Людмила Николаевна\Desktop\Проект бытовые отходы\SAM_02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091" b="7273"/>
          <a:stretch>
            <a:fillRect/>
          </a:stretch>
        </p:blipFill>
        <p:spPr bwMode="auto">
          <a:xfrm>
            <a:off x="642910" y="1571611"/>
            <a:ext cx="3429024" cy="4751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3968" y="6021288"/>
            <a:ext cx="3150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Постникова О. А. </a:t>
            </a:r>
            <a:endParaRPr lang="ru-RU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632848" cy="508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660066"/>
                </a:solidFill>
              </a:rPr>
              <a:t>Полигон ТБО </a:t>
            </a:r>
            <a:br>
              <a:rPr lang="ru-RU" sz="4400" dirty="0" smtClean="0">
                <a:solidFill>
                  <a:srgbClr val="660066"/>
                </a:solidFill>
              </a:rPr>
            </a:br>
            <a:r>
              <a:rPr lang="ru-RU" sz="4400" dirty="0" smtClean="0">
                <a:solidFill>
                  <a:srgbClr val="660066"/>
                </a:solidFill>
              </a:rPr>
              <a:t>г. Красноуральска</a:t>
            </a:r>
            <a:endParaRPr lang="ru-RU" sz="4400" dirty="0">
              <a:solidFill>
                <a:srgbClr val="660066"/>
              </a:solidFill>
            </a:endParaRPr>
          </a:p>
        </p:txBody>
      </p:sp>
      <p:pic>
        <p:nvPicPr>
          <p:cNvPr id="4" name="Picture 1" descr="C:\Users\Людмила Николаевна\Desktop\Проект бытовые отходы\SAM_0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12845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Людмила Николаевна\Desktop\Проект бытовые отходы\SAM_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152461" cy="3114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Людмила Николаевна\Desktop\Проект бытовые отходы\SAM_02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231084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795" name="Picture 3" descr="C:\Users\Людмила Николаевна\Desktop\Проект бытовые отходы\SAM_0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80928"/>
            <a:ext cx="5300880" cy="33060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Людмила Николаевна\Desktop\Проект бытовые отходы\SAM_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333004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Людмила Николаевна\Desktop\Проект бытовые отходы\SAM_0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068960"/>
            <a:ext cx="5094935" cy="3566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>Спасибо за просмотр</a:t>
            </a:r>
            <a:endParaRPr lang="ru-RU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6" name="Picture 10" descr="G:\DCIM\100PHOTO\SAM_0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50168"/>
            <a:ext cx="4392488" cy="340174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6505" name="Picture 9" descr="G:\DCIM\100PHOTO\SAM_0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602" y="260648"/>
            <a:ext cx="4600398" cy="30243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857224" y="928670"/>
            <a:ext cx="79928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Обоснование проекта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Пришла весна, сошел снег и обнажил лежалые кучи мусора. С наступлением марта тема обращения с бытовыми отходами становится, особенно, актуальна и будет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своевременно обра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тить внимание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данную </a:t>
            </a:r>
          </a:p>
          <a:p>
            <a:pPr eaLnBrk="0" hangingPunct="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общественности на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5714" name="Picture 2" descr="G:\DCIM\100PHOTO\SAM_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5481500" cy="37147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285720" y="572341"/>
            <a:ext cx="8606760" cy="278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привлечь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 общественности к проблеме ТБО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596808" cy="692696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Задачи проекта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177272" cy="5308616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1.Изучить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месторасположение городского полигона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2. Собрать фотоматериал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. Изучить экологические проблемы города, вызываемые 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бытовым мусором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. Изучить ситуацию с вывозом мусора на полигон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. Предложить способы управления ТБО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6.Проанализировать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значение предложенных мероприятий для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улучшения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экологической ситуации города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7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. Пропагандировать раздельную утилизацию мусора (сортировку)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как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способ улучшения экологической ситуации в  городе.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72494" cy="1214447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ПРОБЛЕМЫ БЫТОВОГО МУСОРА.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95021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Большая часть бытового мусора не разлагается в естественных условиях или имеет очень длительный срок разложения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для разложения бумаги требуется от 2 до 10 лет, консервной банки - 90 лет, для фильтра от сигареты - 100 лет, полиэтиленового пакета­200 лет, пластмассы - 500 лет, стекла - 1000 лет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000" b="1" dirty="0" smtClean="0"/>
              <a:t> </a:t>
            </a:r>
            <a:r>
              <a:rPr lang="ru-RU" sz="2000" b="1" dirty="0" smtClean="0"/>
              <a:t>С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Свалки </a:t>
            </a:r>
            <a:r>
              <a:rPr lang="ru-RU" sz="2000" b="1" dirty="0" smtClean="0">
                <a:solidFill>
                  <a:srgbClr val="C00000"/>
                </a:solidFill>
              </a:rPr>
              <a:t>не только уродуют ландшафт, но и угрожают человеческому здоровью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На свалках в больших количествах размножаются грызуны, которые являются переносчиками инфекционных заболеваний. Страдает атмосферный воздух, почвы и грунтовые воды - почвы и растительность загрязняются на расстоянии до 1,5 км от свалок. Вблизи городских свалок в почве и грунтовых водах обнаружены соединения мышьяка, кадмия, хрома, свинца, ртути, никеля.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943080"/>
          <a:ext cx="8496944" cy="4914920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4914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32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Бумага (газеты, офисная бумага, глянцевые журналы, бумага для компьютеров, картон)</a:t>
                      </a:r>
                      <a:endParaRPr lang="ru-RU" sz="3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32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Пластик (</a:t>
                      </a:r>
                      <a:r>
                        <a:rPr lang="en-US" sz="32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PET </a:t>
                      </a:r>
                      <a:r>
                        <a:rPr lang="ru-RU" sz="32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(бутылки из-под газированной воды), смешанный пластик, пенопласт, другой пластик (полиэтилен, ПВХ))</a:t>
                      </a:r>
                      <a:endParaRPr lang="ru-RU" sz="3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32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Металл (ферромагнетики (стальные банки и т.д.), алюминий, другие </a:t>
                      </a:r>
                      <a:r>
                        <a:rPr lang="ru-RU" sz="32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неферромагнетики</a:t>
                      </a:r>
                      <a:r>
                        <a:rPr lang="ru-RU" sz="3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3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357158" y="285728"/>
            <a:ext cx="76723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Твердые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бытовые отходы.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143932" cy="4572032"/>
          </a:xfrm>
        </p:spPr>
        <p:txBody>
          <a:bodyPr/>
          <a:lstStyle/>
          <a:p>
            <a:r>
              <a:rPr lang="ru-RU" dirty="0" smtClean="0"/>
              <a:t>		</a:t>
            </a:r>
            <a:br>
              <a:rPr lang="ru-RU" dirty="0" smtClean="0"/>
            </a:br>
            <a:r>
              <a:rPr lang="ru-RU" sz="4400" dirty="0" smtClean="0">
                <a:solidFill>
                  <a:srgbClr val="660066"/>
                </a:solidFill>
              </a:rPr>
              <a:t>Есть три основных варианта обращения с ТБО: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>захоронение</a:t>
            </a: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  <a:b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>сжигание;</a:t>
            </a:r>
            <a:b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>сортировка и переработка.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шаблоны презентаций\Power_habloni\00444\master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Ситуация с ТБО в го Красноуральск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00109"/>
            <a:ext cx="81038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</a:rPr>
              <a:t>Свалки, свалки, свалки… Они стали визитной карточкой городов Свердловской области, и наш город не исключение.</a:t>
            </a:r>
          </a:p>
        </p:txBody>
      </p:sp>
      <p:pic>
        <p:nvPicPr>
          <p:cNvPr id="111618" name="Picture 2" descr="G:\DCIM\100PHOTO\SAM_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214686"/>
            <a:ext cx="5723085" cy="3253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666633"/>
      </a:dk2>
      <a:lt2>
        <a:srgbClr val="660033"/>
      </a:lt2>
      <a:accent1>
        <a:srgbClr val="990033"/>
      </a:accent1>
      <a:accent2>
        <a:srgbClr val="FF6699"/>
      </a:accent2>
      <a:accent3>
        <a:srgbClr val="FFFFFF"/>
      </a:accent3>
      <a:accent4>
        <a:srgbClr val="404040"/>
      </a:accent4>
      <a:accent5>
        <a:srgbClr val="CAAAAD"/>
      </a:accent5>
      <a:accent6>
        <a:srgbClr val="E75C8A"/>
      </a:accent6>
      <a:hlink>
        <a:srgbClr val="FF99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666633"/>
        </a:dk2>
        <a:lt2>
          <a:srgbClr val="CCCC00"/>
        </a:lt2>
        <a:accent1>
          <a:srgbClr val="FF9933"/>
        </a:accent1>
        <a:accent2>
          <a:srgbClr val="6633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5C2D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666633"/>
        </a:dk2>
        <a:lt2>
          <a:srgbClr val="660033"/>
        </a:lt2>
        <a:accent1>
          <a:srgbClr val="990033"/>
        </a:accent1>
        <a:accent2>
          <a:srgbClr val="FF6699"/>
        </a:accent2>
        <a:accent3>
          <a:srgbClr val="FFFFFF"/>
        </a:accent3>
        <a:accent4>
          <a:srgbClr val="404040"/>
        </a:accent4>
        <a:accent5>
          <a:srgbClr val="CAAAAD"/>
        </a:accent5>
        <a:accent6>
          <a:srgbClr val="E75C8A"/>
        </a:accent6>
        <a:hlink>
          <a:srgbClr val="FF99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938</Words>
  <Application>Microsoft Office PowerPoint</Application>
  <PresentationFormat>Экран (4:3)</PresentationFormat>
  <Paragraphs>113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template</vt:lpstr>
      <vt:lpstr> ТБО проблема 21 века.                </vt:lpstr>
      <vt:lpstr>Слайд 2</vt:lpstr>
      <vt:lpstr>Слайд 3</vt:lpstr>
      <vt:lpstr>Слайд 4</vt:lpstr>
      <vt:lpstr>Задачи проекта:</vt:lpstr>
      <vt:lpstr>ПРОБЛЕМЫ БЫТОВОГО МУСОРА. </vt:lpstr>
      <vt:lpstr>Слайд 7</vt:lpstr>
      <vt:lpstr>   Есть три основных варианта обращения с ТБО:   захоронение;  сжигание; сортировка и переработка. </vt:lpstr>
      <vt:lpstr>Слайд 9</vt:lpstr>
      <vt:lpstr>Слайд 10</vt:lpstr>
      <vt:lpstr>Слайд 11</vt:lpstr>
      <vt:lpstr>Не в любом месте можно устроить специально оборудованную свалку. При этом должны учитываться:  роза ветров в районе свалки;   расстояние от населенных пунктов, водоохранных   и  природоохранных зон;   водопроницаемость грунтов;   площадь территории, отводимой под свалку;   расположение, удобное для подъезда транспорта. </vt:lpstr>
      <vt:lpstr>НАПРАВЛЕНИЯ ПРАКТИЧЕСКОЙ ДЕЯТЕЛЬНОСТИ </vt:lpstr>
      <vt:lpstr>Пути повышения экологической культуры населения:</vt:lpstr>
      <vt:lpstr>Пути повышения экологической культуры населения:</vt:lpstr>
      <vt:lpstr>Слайд 16</vt:lpstr>
      <vt:lpstr>ПРОГРАММА УПРАВЛЕНИЯ ТБО</vt:lpstr>
      <vt:lpstr>ПРОГРАММА УПРАВЛЕНИЯ ТБО</vt:lpstr>
      <vt:lpstr>Слайд 19</vt:lpstr>
      <vt:lpstr>ПРОГРАММА УПРАВЛЕНИЯ ТБО</vt:lpstr>
      <vt:lpstr>Слайд 21</vt:lpstr>
      <vt:lpstr>Главный эколог  ООО «Арсенал»</vt:lpstr>
      <vt:lpstr>Полигон ТБО  г. Красноуральска</vt:lpstr>
      <vt:lpstr>Слайд 24</vt:lpstr>
      <vt:lpstr>Слайд 25</vt:lpstr>
      <vt:lpstr>Спасибо за просмотр</vt:lpstr>
    </vt:vector>
  </TitlesOfParts>
  <Company>XTLabs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ТБО проблема 21                века.</dc:title>
  <dc:creator>Людмила Николаевна</dc:creator>
  <cp:lastModifiedBy>Таня</cp:lastModifiedBy>
  <cp:revision>13</cp:revision>
  <dcterms:created xsi:type="dcterms:W3CDTF">2011-03-28T11:00:18Z</dcterms:created>
  <dcterms:modified xsi:type="dcterms:W3CDTF">2011-03-31T05:35:51Z</dcterms:modified>
</cp:coreProperties>
</file>